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8" y="11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3617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132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A2 </a:t>
            </a:r>
            <a:r>
              <a:rPr lang="en-CA" dirty="0"/>
              <a:t>Walkthrough</a:t>
            </a:r>
            <a:endParaRPr dirty="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CSC369 Summer 2018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Talia Xu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81CF6-2301-4795-BC25-3E7BF93DC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344" y="823291"/>
            <a:ext cx="8520600" cy="3416400"/>
          </a:xfrm>
        </p:spPr>
        <p:txBody>
          <a:bodyPr/>
          <a:lstStyle/>
          <a:p>
            <a:pPr lvl="0">
              <a:buClr>
                <a:srgbClr val="000000"/>
              </a:buClr>
              <a:buFont typeface="Times New Roman"/>
              <a:buChar char="●"/>
            </a:pPr>
            <a:r>
              <a:rPr lang="en-CA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Take a look at the source files of the traces, and make sure you understand what the program does</a:t>
            </a:r>
          </a:p>
          <a:p>
            <a:pPr lvl="0">
              <a:buClr>
                <a:srgbClr val="000000"/>
              </a:buClr>
              <a:buFont typeface="Times New Roman"/>
              <a:buChar char="●"/>
            </a:pPr>
            <a:endParaRPr lang="en-CA" sz="1800" b="1" dirty="0">
              <a:solidFill>
                <a:srgbClr val="000000"/>
              </a:solidFill>
              <a:latin typeface="Times New Roman"/>
              <a:ea typeface="Verdana"/>
              <a:cs typeface="Times New Roman"/>
              <a:sym typeface="Times New Roman"/>
            </a:endParaRPr>
          </a:p>
          <a:p>
            <a:pPr lvl="0">
              <a:buClr>
                <a:srgbClr val="000000"/>
              </a:buClr>
              <a:buFont typeface="Times New Roman"/>
              <a:buChar char="●"/>
            </a:pPr>
            <a:r>
              <a:rPr lang="en-CA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Comment on your observations of the results you present in the table, and justify/explain whether they make sense</a:t>
            </a:r>
          </a:p>
          <a:p>
            <a:pPr lvl="1">
              <a:buClr>
                <a:srgbClr val="000000"/>
              </a:buClr>
              <a:buFont typeface="Times New Roman"/>
              <a:buChar char="●"/>
            </a:pPr>
            <a:r>
              <a:rPr lang="en-CA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an algorithm is not working, or if you can’t get any sensible data, then comment on what you expect it to behave</a:t>
            </a:r>
          </a:p>
          <a:p>
            <a:pPr lvl="0">
              <a:buClr>
                <a:srgbClr val="000000"/>
              </a:buClr>
              <a:buFont typeface="Times New Roman"/>
              <a:buChar char="●"/>
            </a:pPr>
            <a:endParaRPr lang="en-CA" sz="1800" b="1" dirty="0">
              <a:solidFill>
                <a:srgbClr val="000000"/>
              </a:solidFill>
              <a:latin typeface="Times New Roman"/>
              <a:ea typeface="Verdana"/>
              <a:cs typeface="Times New Roman"/>
              <a:sym typeface="Times New Roman"/>
            </a:endParaRPr>
          </a:p>
          <a:p>
            <a:pPr lvl="0">
              <a:buClr>
                <a:srgbClr val="000000"/>
              </a:buClr>
              <a:buFont typeface="Times New Roman"/>
              <a:buChar char="●"/>
            </a:pPr>
            <a:r>
              <a:rPr lang="en-CA" b="1" dirty="0">
                <a:solidFill>
                  <a:srgbClr val="000000"/>
                </a:solidFill>
                <a:latin typeface="Times New Roman"/>
                <a:ea typeface="Verdana"/>
                <a:cs typeface="Times New Roman"/>
                <a:sym typeface="Times New Roman"/>
              </a:rPr>
              <a:t>Comment on how different algorithms perform given different memory sizes, and their trends as memory increases</a:t>
            </a:r>
            <a:endParaRPr lang="en-CA" sz="1800" b="1" dirty="0">
              <a:solidFill>
                <a:srgbClr val="000000">
                  <a:lumMod val="50000"/>
                  <a:lumOff val="50000"/>
                </a:srgbClr>
              </a:solidFill>
              <a:latin typeface="Times New Roman" panose="02020603050405020304" pitchFamily="18" charset="0"/>
              <a:ea typeface="Verdana"/>
              <a:cs typeface="Times New Roman" panose="02020603050405020304" pitchFamily="18" charset="0"/>
              <a:sym typeface="Verdana"/>
            </a:endParaRPr>
          </a:p>
          <a:p>
            <a:pPr lvl="0">
              <a:buClr>
                <a:srgbClr val="000000"/>
              </a:buClr>
              <a:buFont typeface="Times New Roman"/>
              <a:buChar char="●"/>
            </a:pPr>
            <a:endParaRPr lang="en-CA" sz="1800" b="1" dirty="0">
              <a:solidFill>
                <a:srgbClr val="000000">
                  <a:lumMod val="50000"/>
                  <a:lumOff val="50000"/>
                </a:srgbClr>
              </a:solidFill>
              <a:highlight>
                <a:srgbClr val="FFFFFF"/>
              </a:highlight>
              <a:latin typeface="Times New Roman" panose="02020603050405020304" pitchFamily="18" charset="0"/>
              <a:ea typeface="Verdana"/>
              <a:cs typeface="Times New Roman" panose="02020603050405020304" pitchFamily="18" charset="0"/>
              <a:sym typeface="Verdana"/>
            </a:endParaRPr>
          </a:p>
          <a:p>
            <a:pPr lvl="0">
              <a:buClr>
                <a:srgbClr val="000000"/>
              </a:buClr>
              <a:buFont typeface="Times New Roman"/>
              <a:buChar char="●"/>
            </a:pPr>
            <a:endParaRPr lang="en-CA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/>
            <a:endParaRPr lang="en-CA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8CDC469-0821-4436-A419-74D06F1EB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4" y="54880"/>
            <a:ext cx="8520600" cy="572700"/>
          </a:xfrm>
        </p:spPr>
        <p:txBody>
          <a:bodyPr/>
          <a:lstStyle/>
          <a:p>
            <a:r>
              <a:rPr lang="en" dirty="0"/>
              <a:t>A2 – task3 – </a:t>
            </a:r>
            <a:r>
              <a:rPr lang="en-CA" dirty="0"/>
              <a:t>Comparison Paragraph</a:t>
            </a:r>
          </a:p>
        </p:txBody>
      </p:sp>
    </p:spTree>
    <p:extLst>
      <p:ext uri="{BB962C8B-B14F-4D97-AF65-F5344CB8AC3E}">
        <p14:creationId xmlns:p14="http://schemas.microsoft.com/office/powerpoint/2010/main" val="2097714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81CF6-2301-4795-BC25-3E7BF93DC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344" y="823291"/>
            <a:ext cx="8520600" cy="3416400"/>
          </a:xfrm>
        </p:spPr>
        <p:txBody>
          <a:bodyPr/>
          <a:lstStyle/>
          <a:p>
            <a:pPr lvl="0">
              <a:buClr>
                <a:srgbClr val="000000"/>
              </a:buClr>
              <a:buFont typeface="Times New Roman"/>
              <a:buChar char="●"/>
            </a:pPr>
            <a:r>
              <a:rPr lang="en-CA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does LRU perform as memory increases?</a:t>
            </a:r>
          </a:p>
          <a:p>
            <a:pPr lvl="0">
              <a:buClr>
                <a:srgbClr val="000000"/>
              </a:buClr>
              <a:buFont typeface="Times New Roman"/>
              <a:buChar char="●"/>
            </a:pPr>
            <a:endParaRPr lang="en-CA" b="1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buClr>
                <a:srgbClr val="000000"/>
              </a:buClr>
              <a:buFont typeface="Times New Roman"/>
              <a:buChar char="●"/>
            </a:pPr>
            <a:r>
              <a:rPr lang="en-CA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does LRU perform compared to other algorithms given different memory sizes? How does LRU’s performance improve with increased memory size compared to other algorithms? </a:t>
            </a:r>
            <a:endParaRPr lang="en-CA" sz="1800" b="1" dirty="0">
              <a:solidFill>
                <a:schemeClr val="tx1"/>
              </a:solidFill>
              <a:latin typeface="Times New Roman" panose="02020603050405020304" pitchFamily="18" charset="0"/>
              <a:ea typeface="Verdana"/>
              <a:cs typeface="Times New Roman" panose="02020603050405020304" pitchFamily="18" charset="0"/>
              <a:sym typeface="Verdana"/>
            </a:endParaRPr>
          </a:p>
          <a:p>
            <a:pPr lvl="0">
              <a:buClr>
                <a:srgbClr val="000000"/>
              </a:buClr>
              <a:buFont typeface="Times New Roman"/>
              <a:buChar char="●"/>
            </a:pPr>
            <a:endParaRPr lang="en-CA" sz="1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ea typeface="Verdana"/>
              <a:cs typeface="Times New Roman" panose="02020603050405020304" pitchFamily="18" charset="0"/>
              <a:sym typeface="Verdana"/>
            </a:endParaRPr>
          </a:p>
          <a:p>
            <a:pPr lvl="0">
              <a:buClr>
                <a:srgbClr val="000000"/>
              </a:buClr>
              <a:buFont typeface="Times New Roman"/>
              <a:buChar char="●"/>
            </a:pPr>
            <a:r>
              <a:rPr lang="en-CA" sz="1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How does LRU perform </a:t>
            </a:r>
            <a:r>
              <a:rPr lang="en-CA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with a large trace as memory increases? (</a:t>
            </a:r>
            <a:r>
              <a:rPr lang="en-CA" b="1" dirty="0" err="1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matmul</a:t>
            </a:r>
            <a:r>
              <a:rPr lang="en-CA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)</a:t>
            </a:r>
            <a:endParaRPr lang="en-CA" sz="1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ea typeface="Verdana"/>
              <a:cs typeface="Times New Roman" panose="02020603050405020304" pitchFamily="18" charset="0"/>
              <a:sym typeface="Verdana"/>
            </a:endParaRPr>
          </a:p>
          <a:p>
            <a:pPr lvl="0">
              <a:buClr>
                <a:srgbClr val="000000"/>
              </a:buClr>
              <a:buFont typeface="Times New Roman"/>
              <a:buChar char="●"/>
            </a:pPr>
            <a:endParaRPr lang="en-CA" b="1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/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8CDC469-0821-4436-A419-74D06F1EB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4" y="54880"/>
            <a:ext cx="8520600" cy="572700"/>
          </a:xfrm>
        </p:spPr>
        <p:txBody>
          <a:bodyPr/>
          <a:lstStyle/>
          <a:p>
            <a:r>
              <a:rPr lang="en" dirty="0"/>
              <a:t>A2 – task3 – </a:t>
            </a:r>
            <a:r>
              <a:rPr lang="en-CA" dirty="0"/>
              <a:t>LRU Description</a:t>
            </a:r>
          </a:p>
        </p:txBody>
      </p:sp>
    </p:spTree>
    <p:extLst>
      <p:ext uri="{BB962C8B-B14F-4D97-AF65-F5344CB8AC3E}">
        <p14:creationId xmlns:p14="http://schemas.microsoft.com/office/powerpoint/2010/main" val="2670122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222906" y="20118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A2 Components</a:t>
            </a: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222906" y="773885"/>
            <a:ext cx="8698188" cy="38392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Task 1 - Address Translation and Paging (35%)</a:t>
            </a:r>
            <a:endParaRPr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Task 2 - Implement 4 Different Page Replacement Algorithms (40%)</a:t>
            </a:r>
            <a:endParaRPr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Times New Roman"/>
              <a:buChar char="○"/>
            </a:pPr>
            <a:r>
              <a:rPr lang="en" b="1" dirty="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FIFO (5%)</a:t>
            </a:r>
            <a:endParaRPr b="1" dirty="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Times New Roman"/>
              <a:buChar char="○"/>
            </a:pPr>
            <a:r>
              <a:rPr lang="en" b="1" dirty="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Exact LRU (10%)</a:t>
            </a:r>
            <a:endParaRPr b="1" dirty="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Times New Roman"/>
              <a:buChar char="○"/>
            </a:pPr>
            <a:r>
              <a:rPr lang="en" b="1" dirty="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CLOCK (with 1 ref bit) (10%)</a:t>
            </a:r>
            <a:endParaRPr b="1" dirty="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Times New Roman"/>
              <a:buChar char="○"/>
            </a:pPr>
            <a:r>
              <a:rPr lang="en" b="1" dirty="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OPT (15%)</a:t>
            </a:r>
            <a:endParaRPr b="1" dirty="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Task 3 - Write up (15%)</a:t>
            </a:r>
            <a:endParaRPr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Times New Roman"/>
              <a:buChar char="○"/>
            </a:pPr>
            <a:r>
              <a:rPr lang="en" b="1" dirty="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Generate the trace of a fourth program with “interesting” memory pattern</a:t>
            </a:r>
            <a:endParaRPr b="1" dirty="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Times New Roman"/>
              <a:buChar char="○"/>
            </a:pPr>
            <a:r>
              <a:rPr lang="en" b="1" dirty="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table comparing Hit rate, Hit count, Miss count, Overall eviction count, Clean eviction count, Dirty eviction count of different traces, memor</a:t>
            </a:r>
            <a:r>
              <a:rPr lang="en-CA" b="1" dirty="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 sizes</a:t>
            </a:r>
            <a:r>
              <a:rPr lang="en" b="1" dirty="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algorithms (5%)</a:t>
            </a:r>
            <a:endParaRPr b="1" dirty="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Times New Roman"/>
              <a:buChar char="○"/>
            </a:pPr>
            <a:r>
              <a:rPr lang="en" b="1" dirty="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 paragraph comparing the various algorithms in terms of the results you see in the tables. (5%)</a:t>
            </a:r>
            <a:endParaRPr b="1" dirty="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Times New Roman"/>
              <a:buChar char="○"/>
            </a:pPr>
            <a:r>
              <a:rPr lang="en" b="1" dirty="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second paragraph explaining the data you obtained for LRU as the size of memory increases.(5%)</a:t>
            </a:r>
          </a:p>
          <a:p>
            <a:pPr lvl="0">
              <a:buClr>
                <a:srgbClr val="000000"/>
              </a:buClr>
              <a:buFont typeface="Times New Roman"/>
              <a:buChar char="●"/>
            </a:pPr>
            <a:r>
              <a:rPr lang="en-CA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Readability (10%)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Times New Roman"/>
              <a:buChar char="○"/>
            </a:pPr>
            <a:endParaRPr b="1" dirty="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1400"/>
              </a:spcBef>
              <a:spcAft>
                <a:spcPts val="0"/>
              </a:spcAft>
              <a:buNone/>
            </a:pPr>
            <a:endParaRPr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 b="1" dirty="0">
              <a:solidFill>
                <a:srgbClr val="6491B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226356" y="920188"/>
            <a:ext cx="8520600" cy="41257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●"/>
            </a:pPr>
            <a:r>
              <a:rPr lang="en" b="1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Implement virtual-to-physical address translation and demand paging using a two-level pagetable.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●"/>
            </a:pPr>
            <a:endParaRPr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</a:pPr>
            <a:r>
              <a:rPr lang="en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./sim -f &lt;tracefile&gt; -m &lt;memory size&gt; -s &lt;swapfile size&gt; -a &lt;replacement algorithm&gt;</a:t>
            </a:r>
            <a:endParaRPr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ea typeface="Verdana"/>
              <a:cs typeface="Times New Roman" panose="02020603050405020304" pitchFamily="18" charset="0"/>
              <a:sym typeface="Verdana"/>
            </a:endParaRPr>
          </a:p>
          <a:p>
            <a:pPr marL="914400" lvl="1" indent="-2984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Verdana"/>
              <a:buChar char="○"/>
            </a:pPr>
            <a:r>
              <a:rPr lang="en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&lt;tracefile&gt;: </a:t>
            </a:r>
            <a:r>
              <a:rPr lang="en-CA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Generated</a:t>
            </a:r>
            <a:r>
              <a:rPr lang="en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 with “make traces”</a:t>
            </a:r>
            <a:endParaRPr sz="1800" b="1" dirty="0">
              <a:solidFill>
                <a:schemeClr val="tx1">
                  <a:lumMod val="50000"/>
                  <a:lumOff val="50000"/>
                </a:schemeClr>
              </a:solidFill>
              <a:highlight>
                <a:srgbClr val="FFFFFF"/>
              </a:highlight>
              <a:latin typeface="Times New Roman" panose="02020603050405020304" pitchFamily="18" charset="0"/>
              <a:ea typeface="Verdana"/>
              <a:cs typeface="Times New Roman" panose="02020603050405020304" pitchFamily="18" charset="0"/>
              <a:sym typeface="Verdana"/>
            </a:endParaRPr>
          </a:p>
          <a:p>
            <a:pPr marL="914400" lvl="1" indent="-2984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Verdana"/>
              <a:buChar char="○"/>
            </a:pPr>
            <a:r>
              <a:rPr lang="en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Memory size: the number of frames of simulated physical memory</a:t>
            </a:r>
            <a:endParaRPr sz="1800" b="1" dirty="0">
              <a:solidFill>
                <a:schemeClr val="tx1">
                  <a:lumMod val="50000"/>
                  <a:lumOff val="50000"/>
                </a:schemeClr>
              </a:solidFill>
              <a:highlight>
                <a:srgbClr val="FFFFFF"/>
              </a:highlight>
              <a:latin typeface="Times New Roman" panose="02020603050405020304" pitchFamily="18" charset="0"/>
              <a:ea typeface="Verdana"/>
              <a:cs typeface="Times New Roman" panose="02020603050405020304" pitchFamily="18" charset="0"/>
              <a:sym typeface="Verdana"/>
            </a:endParaRPr>
          </a:p>
          <a:p>
            <a:pPr marL="914400" lvl="1" indent="-2984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Verdana"/>
              <a:buChar char="○"/>
            </a:pPr>
            <a:r>
              <a:rPr lang="en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Swapfile size: as large as the number of unique virtual pages in the trace</a:t>
            </a:r>
            <a:endParaRPr sz="1800" b="1" dirty="0">
              <a:solidFill>
                <a:schemeClr val="tx1">
                  <a:lumMod val="50000"/>
                  <a:lumOff val="50000"/>
                </a:schemeClr>
              </a:solidFill>
              <a:highlight>
                <a:srgbClr val="FFFFFF"/>
              </a:highlight>
              <a:latin typeface="Times New Roman" panose="02020603050405020304" pitchFamily="18" charset="0"/>
              <a:ea typeface="Verdana"/>
              <a:cs typeface="Times New Roman" panose="02020603050405020304" pitchFamily="18" charset="0"/>
              <a:sym typeface="Verdana"/>
            </a:endParaRPr>
          </a:p>
          <a:p>
            <a:pPr marL="914400" lvl="1" indent="-2984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Verdana"/>
              <a:buChar char="○"/>
            </a:pPr>
            <a:r>
              <a:rPr lang="en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Replacement algorithm</a:t>
            </a:r>
          </a:p>
          <a:p>
            <a:pPr lvl="1">
              <a:buClr>
                <a:srgbClr val="595959"/>
              </a:buClr>
              <a:buFont typeface="Times New Roman"/>
              <a:buChar char="●"/>
            </a:pPr>
            <a:endParaRPr lang="en-CA" sz="1800" b="1" i="1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615950" lvl="1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n" sz="1800" b="1" i="1" dirty="0">
              <a:solidFill>
                <a:schemeClr val="dk1"/>
              </a:solidFill>
              <a:highlight>
                <a:srgbClr val="FFFFFF"/>
              </a:highlight>
              <a:latin typeface="Times New Roman" panose="02020603050405020304" pitchFamily="18" charset="0"/>
              <a:ea typeface="Verdana"/>
              <a:cs typeface="Times New Roman" panose="02020603050405020304" pitchFamily="18" charset="0"/>
              <a:sym typeface="Verdana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7DD4084-7C13-4107-9632-EA7ADD4C48A1}"/>
              </a:ext>
            </a:extLst>
          </p:cNvPr>
          <p:cNvSpPr txBox="1">
            <a:spLocks/>
          </p:cNvSpPr>
          <p:nvPr/>
        </p:nvSpPr>
        <p:spPr>
          <a:xfrm>
            <a:off x="226356" y="225569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dirty="0"/>
              <a:t>A2 - task1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226356" y="920188"/>
            <a:ext cx="8520600" cy="41257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●"/>
            </a:pPr>
            <a:r>
              <a:rPr lang="en-C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sim.c</a:t>
            </a:r>
            <a:endParaRPr lang="en-CA" b="1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lvl="1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Parse command-line arguments</a:t>
            </a:r>
          </a:p>
          <a:p>
            <a:pPr lvl="1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Initialize data structures: </a:t>
            </a:r>
            <a:r>
              <a:rPr lang="en-CA" sz="1800" b="1" dirty="0" err="1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coremap</a:t>
            </a:r>
            <a:r>
              <a:rPr lang="en-CA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, </a:t>
            </a:r>
            <a:r>
              <a:rPr lang="en-CA" sz="1800" b="1" dirty="0" err="1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physmem</a:t>
            </a:r>
            <a:r>
              <a:rPr lang="en-CA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, </a:t>
            </a:r>
            <a:r>
              <a:rPr lang="en-CA" sz="1800" b="1" dirty="0" err="1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swapfile</a:t>
            </a:r>
            <a:r>
              <a:rPr lang="en-CA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, etc.</a:t>
            </a:r>
          </a:p>
          <a:p>
            <a:pPr lvl="2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Make sure you understand these data structures and their purposes, more details available on assignment webpage</a:t>
            </a:r>
          </a:p>
          <a:p>
            <a:pPr lvl="1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Assign replacement algorithms – </a:t>
            </a:r>
            <a:r>
              <a:rPr lang="en-CA" sz="1800" b="1" dirty="0" err="1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init</a:t>
            </a:r>
            <a:r>
              <a:rPr lang="en-CA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, ref, evict</a:t>
            </a:r>
          </a:p>
          <a:p>
            <a:pPr lvl="1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Replay trace and collect data</a:t>
            </a:r>
          </a:p>
          <a:p>
            <a:pPr lvl="2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Access each memory address in the trace</a:t>
            </a:r>
          </a:p>
          <a:p>
            <a:pPr lvl="2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800" b="1" dirty="0" err="1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Find_physpage</a:t>
            </a:r>
            <a:r>
              <a:rPr lang="en-CA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() is called to translate the virtual address to a physical address</a:t>
            </a:r>
          </a:p>
          <a:p>
            <a:pPr lvl="1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Clean-up</a:t>
            </a:r>
          </a:p>
          <a:p>
            <a:pPr lvl="0" indent="-317500">
              <a:buClr>
                <a:srgbClr val="595959"/>
              </a:buClr>
              <a:buSzPts val="1400"/>
              <a:buFont typeface="Times New Roman"/>
              <a:buChar char="●"/>
            </a:pPr>
            <a:endParaRPr lang="en-CA" b="1" i="1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lvl="1">
              <a:buClr>
                <a:srgbClr val="595959"/>
              </a:buClr>
              <a:buFont typeface="Times New Roman"/>
              <a:buChar char="●"/>
            </a:pPr>
            <a:endParaRPr lang="en-CA" sz="1800" b="1" i="1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615950" lvl="1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n" sz="1800" b="1" i="1" dirty="0">
              <a:solidFill>
                <a:schemeClr val="dk1"/>
              </a:solidFill>
              <a:highlight>
                <a:srgbClr val="FFFFFF"/>
              </a:highlight>
              <a:latin typeface="Times New Roman" panose="02020603050405020304" pitchFamily="18" charset="0"/>
              <a:ea typeface="Verdana"/>
              <a:cs typeface="Times New Roman" panose="02020603050405020304" pitchFamily="18" charset="0"/>
              <a:sym typeface="Verdana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7DD4084-7C13-4107-9632-EA7ADD4C48A1}"/>
              </a:ext>
            </a:extLst>
          </p:cNvPr>
          <p:cNvSpPr txBox="1">
            <a:spLocks/>
          </p:cNvSpPr>
          <p:nvPr/>
        </p:nvSpPr>
        <p:spPr>
          <a:xfrm>
            <a:off x="226356" y="225569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dirty="0"/>
              <a:t>A2 - task1 - </a:t>
            </a:r>
            <a:r>
              <a:rPr lang="en-CA" dirty="0" err="1"/>
              <a:t>sim.c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086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F8AB93-6775-41FB-9DE1-3B43F8164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6356" y="945210"/>
            <a:ext cx="8520600" cy="3797477"/>
          </a:xfrm>
        </p:spPr>
        <p:txBody>
          <a:bodyPr/>
          <a:lstStyle/>
          <a:p>
            <a:pPr lvl="0" indent="-317500">
              <a:buClr>
                <a:srgbClr val="595959"/>
              </a:buClr>
              <a:buSzPts val="1400"/>
              <a:buFont typeface="Times New Roman"/>
              <a:buChar char="●"/>
            </a:pPr>
            <a:r>
              <a:rPr lang="en-C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Get pointer and index into 2</a:t>
            </a:r>
            <a:r>
              <a:rPr lang="en-CA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nd</a:t>
            </a:r>
            <a:r>
              <a:rPr lang="en-C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-level page table</a:t>
            </a:r>
            <a:endParaRPr lang="en-CA" b="1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Verdana"/>
              <a:cs typeface="Times New Roman" panose="02020603050405020304" pitchFamily="18" charset="0"/>
              <a:sym typeface="Verdana"/>
            </a:endParaRPr>
          </a:p>
          <a:p>
            <a:pPr lvl="1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What happens if it’s first use?</a:t>
            </a:r>
          </a:p>
          <a:p>
            <a:pPr lvl="0" indent="-317500">
              <a:buClr>
                <a:srgbClr val="595959"/>
              </a:buClr>
              <a:buSzPts val="1400"/>
              <a:buFont typeface="Times New Roman"/>
              <a:buChar char="●"/>
            </a:pPr>
            <a:r>
              <a:rPr lang="en-C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If page table entry is valid</a:t>
            </a:r>
            <a:endParaRPr lang="en-CA" b="1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Verdana"/>
              <a:cs typeface="Times New Roman" panose="02020603050405020304" pitchFamily="18" charset="0"/>
              <a:sym typeface="Verdana"/>
            </a:endParaRPr>
          </a:p>
          <a:p>
            <a:pPr lvl="0" indent="-317500">
              <a:buClr>
                <a:srgbClr val="595959"/>
              </a:buClr>
              <a:buSzPts val="1400"/>
              <a:buFont typeface="Times New Roman"/>
              <a:buChar char="●"/>
            </a:pPr>
            <a:r>
              <a:rPr lang="en-C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If page table entry is invalid</a:t>
            </a:r>
          </a:p>
          <a:p>
            <a:pPr lvl="1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First access??</a:t>
            </a:r>
          </a:p>
          <a:p>
            <a:pPr lvl="1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Page out to swap??</a:t>
            </a:r>
          </a:p>
          <a:p>
            <a:pPr lvl="0" indent="-317500">
              <a:buClr>
                <a:srgbClr val="595959"/>
              </a:buClr>
              <a:buSzPts val="1400"/>
              <a:buFont typeface="Times New Roman"/>
              <a:buChar char="●"/>
            </a:pPr>
            <a:r>
              <a:rPr lang="en-C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Change the state of the entry accordingly</a:t>
            </a:r>
          </a:p>
          <a:p>
            <a:pPr lvl="1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What fields do you need to modify?</a:t>
            </a:r>
          </a:p>
          <a:p>
            <a:pPr lvl="0" indent="-317500">
              <a:buClr>
                <a:srgbClr val="595959"/>
              </a:buClr>
              <a:buSzPts val="1400"/>
              <a:buFont typeface="Times New Roman"/>
              <a:buChar char="●"/>
            </a:pPr>
            <a:r>
              <a:rPr lang="en-C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Call replacement algorithm's </a:t>
            </a:r>
            <a:r>
              <a:rPr lang="en-C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ref_fcn</a:t>
            </a:r>
            <a:r>
              <a:rPr lang="en-C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for this page</a:t>
            </a:r>
          </a:p>
          <a:p>
            <a:pPr lvl="1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Algorithm specific – Do you need to keep track of anything on reference?</a:t>
            </a:r>
          </a:p>
          <a:p>
            <a:pPr lvl="0" indent="-317500">
              <a:buClr>
                <a:srgbClr val="595959"/>
              </a:buClr>
              <a:buSzPts val="1400"/>
              <a:buFont typeface="Times New Roman"/>
              <a:buChar char="●"/>
            </a:pPr>
            <a:r>
              <a:rPr lang="en-C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Bookkeeping – increment data of interest</a:t>
            </a:r>
          </a:p>
          <a:p>
            <a:pPr lvl="1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For example, </a:t>
            </a:r>
            <a:r>
              <a:rPr lang="en-CA" sz="1800" b="1" dirty="0" err="1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hit_count</a:t>
            </a:r>
            <a:endParaRPr lang="en-CA" sz="1800" b="1" dirty="0">
              <a:solidFill>
                <a:schemeClr val="tx1">
                  <a:lumMod val="50000"/>
                  <a:lumOff val="50000"/>
                </a:schemeClr>
              </a:solidFill>
              <a:highlight>
                <a:srgbClr val="FFFFFF"/>
              </a:highlight>
              <a:latin typeface="Times New Roman" panose="02020603050405020304" pitchFamily="18" charset="0"/>
              <a:ea typeface="Verdana"/>
              <a:cs typeface="Times New Roman" panose="02020603050405020304" pitchFamily="18" charset="0"/>
              <a:sym typeface="Verdana"/>
            </a:endParaRPr>
          </a:p>
          <a:p>
            <a:pPr lvl="0" indent="-317500">
              <a:buClr>
                <a:srgbClr val="595959"/>
              </a:buClr>
              <a:buSzPts val="1400"/>
              <a:buFont typeface="Times New Roman"/>
              <a:buChar char="●"/>
            </a:pPr>
            <a:endParaRPr lang="en-CA" b="1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596900" lvl="1" indent="0">
              <a:buClr>
                <a:srgbClr val="595959"/>
              </a:buClr>
              <a:buNone/>
            </a:pPr>
            <a:endParaRPr lang="en-CA" sz="1800" b="1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lvl="1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endParaRPr lang="en-CA" sz="1800" b="1" i="1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Verdana"/>
              <a:cs typeface="Times New Roman" panose="02020603050405020304" pitchFamily="18" charset="0"/>
              <a:sym typeface="Verdana"/>
            </a:endParaRPr>
          </a:p>
          <a:p>
            <a:pPr lvl="0" indent="-317500">
              <a:buClr>
                <a:srgbClr val="595959"/>
              </a:buClr>
              <a:buSzPts val="1400"/>
              <a:buFont typeface="Times New Roman"/>
              <a:buChar char="●"/>
            </a:pPr>
            <a:endParaRPr lang="en-CA" i="1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Verdana"/>
              <a:cs typeface="Times New Roman" panose="02020603050405020304" pitchFamily="18" charset="0"/>
              <a:sym typeface="Verdana"/>
            </a:endParaRPr>
          </a:p>
          <a:p>
            <a:pPr lvl="1">
              <a:buClr>
                <a:srgbClr val="595959"/>
              </a:buClr>
              <a:buFont typeface="Times New Roman"/>
              <a:buChar char="●"/>
            </a:pPr>
            <a:endParaRPr lang="en-CA" sz="1800" b="1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615950" lvl="1" indent="0">
              <a:spcBef>
                <a:spcPts val="0"/>
              </a:spcBef>
              <a:buClr>
                <a:srgbClr val="000000"/>
              </a:buClr>
              <a:buSzPts val="1100"/>
              <a:buNone/>
            </a:pPr>
            <a:endParaRPr lang="en-CA" sz="1800" b="1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Verdana"/>
              <a:cs typeface="Times New Roman" panose="02020603050405020304" pitchFamily="18" charset="0"/>
              <a:sym typeface="Verdana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BCE5498-0FE1-4C00-8F08-C31A8149DF96}"/>
              </a:ext>
            </a:extLst>
          </p:cNvPr>
          <p:cNvSpPr txBox="1">
            <a:spLocks/>
          </p:cNvSpPr>
          <p:nvPr/>
        </p:nvSpPr>
        <p:spPr>
          <a:xfrm>
            <a:off x="226356" y="225569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dirty="0"/>
              <a:t>A2 - task1 - </a:t>
            </a:r>
            <a:r>
              <a:rPr lang="en-CA" dirty="0" err="1"/>
              <a:t>find_physpage</a:t>
            </a:r>
            <a:r>
              <a:rPr lang="en-CA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904745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F92886-106E-4E44-BF55-6285C1984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6356" y="969595"/>
            <a:ext cx="8520600" cy="3416400"/>
          </a:xfrm>
        </p:spPr>
        <p:txBody>
          <a:bodyPr/>
          <a:lstStyle/>
          <a:p>
            <a:pPr lvl="0" indent="-317500">
              <a:buClr>
                <a:srgbClr val="595959"/>
              </a:buClr>
              <a:buSzPts val="1400"/>
              <a:buFont typeface="Times New Roman"/>
              <a:buChar char="●"/>
            </a:pPr>
            <a:r>
              <a:rPr lang="en-C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Allocates a frame to be used for the virtual page represented by p</a:t>
            </a:r>
          </a:p>
          <a:p>
            <a:pPr lvl="0" indent="-317500">
              <a:buClr>
                <a:srgbClr val="595959"/>
              </a:buClr>
              <a:buSzPts val="1400"/>
              <a:buFont typeface="Times New Roman"/>
              <a:buChar char="●"/>
            </a:pPr>
            <a:endParaRPr lang="en-CA" b="1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lvl="0" indent="-317500">
              <a:buClr>
                <a:srgbClr val="595959"/>
              </a:buClr>
              <a:buSzPts val="1400"/>
              <a:buFont typeface="Times New Roman"/>
              <a:buChar char="●"/>
            </a:pPr>
            <a:r>
              <a:rPr lang="en-CA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If there’s a free page</a:t>
            </a:r>
          </a:p>
          <a:p>
            <a:pPr lvl="0" indent="-317500">
              <a:buClr>
                <a:srgbClr val="595959"/>
              </a:buClr>
              <a:buSzPts val="1400"/>
              <a:buFont typeface="Times New Roman"/>
              <a:buChar char="●"/>
            </a:pPr>
            <a:endParaRPr lang="en-CA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lvl="0" indent="-317500">
              <a:buClr>
                <a:srgbClr val="595959"/>
              </a:buClr>
              <a:buSzPts val="1400"/>
              <a:buFont typeface="Times New Roman"/>
              <a:buChar char="●"/>
            </a:pPr>
            <a:r>
              <a:rPr lang="en-CA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If there’s no free page: </a:t>
            </a:r>
            <a:r>
              <a:rPr lang="en-CA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evict_fcn</a:t>
            </a:r>
            <a:r>
              <a:rPr lang="en-CA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()</a:t>
            </a:r>
          </a:p>
          <a:p>
            <a:pPr lvl="1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Select victim frame</a:t>
            </a:r>
          </a:p>
          <a:p>
            <a:pPr lvl="2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Victim frame has been modified</a:t>
            </a:r>
          </a:p>
          <a:p>
            <a:pPr lvl="2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Victim frame has not been modified</a:t>
            </a:r>
          </a:p>
          <a:p>
            <a:pPr lvl="2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endParaRPr lang="en-CA" sz="1800" b="1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Verdana"/>
              <a:cs typeface="Times New Roman" panose="02020603050405020304" pitchFamily="18" charset="0"/>
              <a:sym typeface="Verdana"/>
            </a:endParaRPr>
          </a:p>
          <a:p>
            <a:pPr lvl="0" indent="-317500">
              <a:buClr>
                <a:srgbClr val="595959"/>
              </a:buClr>
              <a:buSzPts val="1400"/>
              <a:buFont typeface="Times New Roman"/>
              <a:buChar char="●"/>
            </a:pPr>
            <a:r>
              <a:rPr lang="en-C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Bookkeeping</a:t>
            </a:r>
          </a:p>
          <a:p>
            <a:pPr lvl="2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Update </a:t>
            </a:r>
            <a:r>
              <a:rPr lang="en-CA" sz="1800" b="1" dirty="0" err="1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coremap</a:t>
            </a:r>
            <a:endParaRPr lang="en-CA" sz="1800" b="1" dirty="0">
              <a:solidFill>
                <a:schemeClr val="tx1">
                  <a:lumMod val="50000"/>
                  <a:lumOff val="50000"/>
                </a:schemeClr>
              </a:solidFill>
              <a:highlight>
                <a:srgbClr val="FFFFFF"/>
              </a:highlight>
              <a:latin typeface="Times New Roman" panose="02020603050405020304" pitchFamily="18" charset="0"/>
              <a:ea typeface="Verdana"/>
              <a:cs typeface="Times New Roman" panose="02020603050405020304" pitchFamily="18" charset="0"/>
              <a:sym typeface="Verdana"/>
            </a:endParaRPr>
          </a:p>
          <a:p>
            <a:pPr lvl="2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  <a:sym typeface="Times New Roman"/>
              </a:rPr>
              <a:t>increment data of interest</a:t>
            </a:r>
            <a:endParaRPr lang="en-CA" sz="1800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A128754-1CBD-4641-916E-965B82390085}"/>
              </a:ext>
            </a:extLst>
          </p:cNvPr>
          <p:cNvSpPr txBox="1">
            <a:spLocks/>
          </p:cNvSpPr>
          <p:nvPr/>
        </p:nvSpPr>
        <p:spPr>
          <a:xfrm>
            <a:off x="226356" y="225569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dirty="0"/>
              <a:t>A2 - task1 – </a:t>
            </a:r>
            <a:r>
              <a:rPr lang="en-CA" dirty="0" err="1"/>
              <a:t>allocate_frame</a:t>
            </a:r>
            <a:r>
              <a:rPr lang="en-CA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465868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8C6479-2CE1-4892-B711-3DB8A0577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6356" y="798268"/>
            <a:ext cx="8520600" cy="4200451"/>
          </a:xfrm>
        </p:spPr>
        <p:txBody>
          <a:bodyPr/>
          <a:lstStyle/>
          <a:p>
            <a:pPr lvl="0" indent="-317500">
              <a:buClr>
                <a:srgbClr val="595959"/>
              </a:buClr>
              <a:buSzPts val="1400"/>
              <a:buFont typeface="Times New Roman"/>
              <a:buChar char="●"/>
            </a:pPr>
            <a:r>
              <a:rPr lang="en-C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For each algorithm, you would need to implement 3 functions</a:t>
            </a:r>
          </a:p>
          <a:p>
            <a:pPr lvl="1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800" b="1" dirty="0" err="1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alg_evict</a:t>
            </a:r>
            <a:r>
              <a:rPr lang="en-CA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()</a:t>
            </a:r>
          </a:p>
          <a:p>
            <a:pPr lvl="2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Choose which page to evict, returns the page frame number</a:t>
            </a:r>
          </a:p>
          <a:p>
            <a:pPr lvl="1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800" b="1" dirty="0" err="1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alg_ref</a:t>
            </a:r>
            <a:r>
              <a:rPr lang="en-CA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()</a:t>
            </a:r>
          </a:p>
          <a:p>
            <a:pPr lvl="2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This function is called on each access to a page to update any information needed by the algorithm</a:t>
            </a:r>
          </a:p>
          <a:p>
            <a:pPr lvl="1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800" b="1" dirty="0" err="1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alg_init</a:t>
            </a:r>
            <a:r>
              <a:rPr lang="en-CA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()</a:t>
            </a:r>
          </a:p>
          <a:p>
            <a:pPr lvl="2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Initialize any data structures needed for the replacement algorithm</a:t>
            </a:r>
            <a:endParaRPr lang="en-CA" sz="1800" b="1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Verdana"/>
              <a:cs typeface="Times New Roman" panose="02020603050405020304" pitchFamily="18" charset="0"/>
              <a:sym typeface="Verdana"/>
            </a:endParaRPr>
          </a:p>
          <a:p>
            <a:pPr lvl="0" indent="-317500">
              <a:buClr>
                <a:srgbClr val="595959"/>
              </a:buClr>
              <a:buSzPts val="1400"/>
              <a:buFont typeface="Times New Roman"/>
              <a:buChar char="●"/>
            </a:pPr>
            <a:r>
              <a:rPr lang="en-C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If nothing needs to be done for a particular function, you can leave it as it is</a:t>
            </a:r>
          </a:p>
          <a:p>
            <a:pPr lvl="1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rand</a:t>
            </a:r>
            <a:endParaRPr lang="en-CA" b="1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lvl="0" indent="-317500">
              <a:buClr>
                <a:srgbClr val="595959"/>
              </a:buClr>
              <a:buSzPts val="1400"/>
              <a:buFont typeface="Times New Roman"/>
              <a:buChar char="●"/>
            </a:pPr>
            <a:r>
              <a:rPr lang="en-C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If the complexity (time/space) of your algorithm is more than what’s required, you can lose up to 50% of the marks for the particular algorithm</a:t>
            </a:r>
          </a:p>
          <a:p>
            <a:pPr lvl="2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endParaRPr lang="en-CA" sz="1800" b="1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Verdana"/>
              <a:cs typeface="Times New Roman" panose="02020603050405020304" pitchFamily="18" charset="0"/>
              <a:sym typeface="Verdan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97FED17-5B7B-499D-8EBB-0D22CB6466FE}"/>
              </a:ext>
            </a:extLst>
          </p:cNvPr>
          <p:cNvSpPr txBox="1">
            <a:spLocks/>
          </p:cNvSpPr>
          <p:nvPr/>
        </p:nvSpPr>
        <p:spPr>
          <a:xfrm>
            <a:off x="226356" y="225569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dirty="0"/>
              <a:t>A2 – task2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33909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FA042-3AD3-4D90-BD01-BEEEB49DE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4" y="54880"/>
            <a:ext cx="8520600" cy="572700"/>
          </a:xfrm>
        </p:spPr>
        <p:txBody>
          <a:bodyPr/>
          <a:lstStyle/>
          <a:p>
            <a:r>
              <a:rPr lang="en" dirty="0"/>
              <a:t>A2 – task2 – </a:t>
            </a:r>
            <a:r>
              <a:rPr lang="en-CA" dirty="0"/>
              <a:t>Algorithm Implementations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06B199-E674-49C7-B0D2-64E625F78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344" y="890016"/>
            <a:ext cx="8520600" cy="4815840"/>
          </a:xfrm>
        </p:spPr>
        <p:txBody>
          <a:bodyPr/>
          <a:lstStyle/>
          <a:p>
            <a:pPr lvl="0" indent="-317500">
              <a:buClr>
                <a:srgbClr val="595959"/>
              </a:buClr>
              <a:buSzPts val="1400"/>
              <a:buFont typeface="Times New Roman"/>
              <a:buChar char="●"/>
            </a:pPr>
            <a:r>
              <a:rPr lang="en-CA" sz="17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FIFO</a:t>
            </a:r>
            <a:endParaRPr lang="en-CA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700" b="1" dirty="0">
                <a:solidFill>
                  <a:srgbClr val="000000">
                    <a:lumMod val="50000"/>
                    <a:lumOff val="50000"/>
                  </a:srgb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Should be pretty straightforward, questions?</a:t>
            </a:r>
            <a:endParaRPr lang="en-CA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17500">
              <a:buClr>
                <a:srgbClr val="595959"/>
              </a:buClr>
              <a:buSzPts val="1400"/>
              <a:buFont typeface="Times New Roman"/>
              <a:buChar char="●"/>
            </a:pPr>
            <a:r>
              <a:rPr lang="en-CA" sz="17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Exact LRU</a:t>
            </a:r>
            <a:endParaRPr lang="en-CA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700" b="1" dirty="0">
                <a:solidFill>
                  <a:srgbClr val="000000">
                    <a:lumMod val="50000"/>
                    <a:lumOff val="50000"/>
                  </a:srgb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O(1) Complexity</a:t>
            </a:r>
          </a:p>
          <a:p>
            <a:pPr lvl="1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700" b="1" dirty="0">
                <a:solidFill>
                  <a:srgbClr val="000000">
                    <a:lumMod val="50000"/>
                    <a:lumOff val="50000"/>
                  </a:srgb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Approximate LRU is unacceptable</a:t>
            </a:r>
            <a:endParaRPr lang="en-CA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17500">
              <a:buClr>
                <a:srgbClr val="595959"/>
              </a:buClr>
              <a:buSzPts val="1400"/>
              <a:buFont typeface="Times New Roman"/>
              <a:buChar char="●"/>
            </a:pPr>
            <a:r>
              <a:rPr lang="en-CA" sz="17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CLOCK</a:t>
            </a:r>
            <a:endParaRPr lang="en-CA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700" b="1" dirty="0">
                <a:solidFill>
                  <a:srgbClr val="000000">
                    <a:lumMod val="50000"/>
                    <a:lumOff val="50000"/>
                  </a:srgb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O(1) Space</a:t>
            </a:r>
          </a:p>
          <a:p>
            <a:pPr lvl="1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700" b="1" dirty="0">
                <a:solidFill>
                  <a:srgbClr val="000000">
                    <a:lumMod val="50000"/>
                    <a:lumOff val="50000"/>
                  </a:srgb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Be careful when you add additional variables</a:t>
            </a:r>
          </a:p>
          <a:p>
            <a:pPr lvl="0" indent="-317500">
              <a:buClr>
                <a:srgbClr val="595959"/>
              </a:buClr>
              <a:buSzPts val="1400"/>
              <a:buFont typeface="Times New Roman"/>
              <a:buChar char="●"/>
            </a:pPr>
            <a:r>
              <a:rPr lang="en-CA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OPT</a:t>
            </a:r>
            <a:endParaRPr lang="en-CA" sz="17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700" b="1" dirty="0">
                <a:solidFill>
                  <a:srgbClr val="000000">
                    <a:lumMod val="50000"/>
                    <a:lumOff val="50000"/>
                  </a:srgb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You have information on the entire trace files – but what exactly do you need to know?</a:t>
            </a:r>
          </a:p>
          <a:p>
            <a:pPr lvl="1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700" b="1" dirty="0">
                <a:solidFill>
                  <a:srgbClr val="000000">
                    <a:lumMod val="50000"/>
                    <a:lumOff val="50000"/>
                  </a:srgb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A reference to compare the performance of other algorithms to</a:t>
            </a:r>
          </a:p>
          <a:p>
            <a:endParaRPr lang="en-CA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4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81CF6-2301-4795-BC25-3E7BF93DC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344" y="823291"/>
            <a:ext cx="8520600" cy="3416400"/>
          </a:xfrm>
        </p:spPr>
        <p:txBody>
          <a:bodyPr/>
          <a:lstStyle/>
          <a:p>
            <a:pPr lvl="0">
              <a:buClr>
                <a:srgbClr val="000000"/>
              </a:buClr>
              <a:buFont typeface="Times New Roman"/>
              <a:buChar char="●"/>
            </a:pPr>
            <a:r>
              <a:rPr lang="en-CA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Make sure your table is complete</a:t>
            </a:r>
          </a:p>
          <a:p>
            <a:pPr lvl="0">
              <a:buClr>
                <a:srgbClr val="000000"/>
              </a:buClr>
              <a:buFont typeface="Times New Roman"/>
              <a:buChar char="●"/>
            </a:pPr>
            <a:endParaRPr lang="en-CA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buClr>
                <a:srgbClr val="000000"/>
              </a:buClr>
              <a:buFont typeface="Times New Roman"/>
              <a:buChar char="●"/>
            </a:pPr>
            <a:r>
              <a:rPr lang="en-CA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Generate the trace of a fourth program with “interesting” memory pattern</a:t>
            </a:r>
          </a:p>
          <a:p>
            <a:pPr lvl="1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800" b="1" dirty="0">
                <a:solidFill>
                  <a:srgbClr val="000000">
                    <a:lumMod val="50000"/>
                    <a:lumOff val="50000"/>
                  </a:srgb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Explain why the memory access pattern is interesting to you</a:t>
            </a:r>
          </a:p>
          <a:p>
            <a:pPr lvl="2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800" b="1" dirty="0">
                <a:solidFill>
                  <a:srgbClr val="000000">
                    <a:lumMod val="50000"/>
                    <a:lumOff val="50000"/>
                  </a:srgb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“Interesting because there is no page eviction”</a:t>
            </a:r>
          </a:p>
          <a:p>
            <a:pPr lvl="2" indent="-298450">
              <a:spcBef>
                <a:spcPts val="0"/>
              </a:spcBef>
              <a:buClr>
                <a:srgbClr val="000000"/>
              </a:buClr>
              <a:buSzPts val="1100"/>
              <a:buFont typeface="Verdana"/>
              <a:buChar char="○"/>
            </a:pPr>
            <a:r>
              <a:rPr lang="en-CA" sz="1800" b="1" dirty="0">
                <a:solidFill>
                  <a:srgbClr val="000000">
                    <a:lumMod val="50000"/>
                    <a:lumOff val="50000"/>
                  </a:srgb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“Interesting because it only uses very small memory”</a:t>
            </a:r>
          </a:p>
          <a:p>
            <a:pPr lvl="0">
              <a:buClr>
                <a:srgbClr val="000000"/>
              </a:buClr>
              <a:buFont typeface="Times New Roman"/>
              <a:buChar char="●"/>
            </a:pPr>
            <a:endParaRPr lang="en-CA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/>
            <a:endParaRPr lang="en-CA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8CDC469-0821-4436-A419-74D06F1EB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4" y="54880"/>
            <a:ext cx="8520600" cy="572700"/>
          </a:xfrm>
        </p:spPr>
        <p:txBody>
          <a:bodyPr/>
          <a:lstStyle/>
          <a:p>
            <a:r>
              <a:rPr lang="en" dirty="0"/>
              <a:t>A2 – task3 – </a:t>
            </a:r>
            <a:r>
              <a:rPr lang="en-CA" dirty="0"/>
              <a:t>Generate Table and </a:t>
            </a:r>
            <a:r>
              <a:rPr lang="en" dirty="0"/>
              <a:t>4</a:t>
            </a:r>
            <a:r>
              <a:rPr lang="en-CA" baseline="30000" dirty="0" err="1"/>
              <a:t>th</a:t>
            </a:r>
            <a:r>
              <a:rPr lang="en-CA" dirty="0"/>
              <a:t> Program</a:t>
            </a:r>
          </a:p>
        </p:txBody>
      </p:sp>
    </p:spTree>
    <p:extLst>
      <p:ext uri="{BB962C8B-B14F-4D97-AF65-F5344CB8AC3E}">
        <p14:creationId xmlns:p14="http://schemas.microsoft.com/office/powerpoint/2010/main" val="140358781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843</Words>
  <Application>Microsoft Office PowerPoint</Application>
  <PresentationFormat>On-screen Show (16:9)</PresentationFormat>
  <Paragraphs>111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Verdana</vt:lpstr>
      <vt:lpstr>Simple Light</vt:lpstr>
      <vt:lpstr>A2 Walkthrough</vt:lpstr>
      <vt:lpstr>A2 Components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A2 – task2 – Algorithm Implementations</vt:lpstr>
      <vt:lpstr>A2 – task3 – Generate Table and 4th Program</vt:lpstr>
      <vt:lpstr>A2 – task3 – Comparison Paragraph</vt:lpstr>
      <vt:lpstr>A2 – task3 – LRU Description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A2 Overview</dc:title>
  <cp:lastModifiedBy>Min Xu</cp:lastModifiedBy>
  <cp:revision>43</cp:revision>
  <dcterms:modified xsi:type="dcterms:W3CDTF">2018-06-18T23:04:12Z</dcterms:modified>
</cp:coreProperties>
</file>